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B0BF5-84D2-4DBD-84C9-A61DB9B14798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81F4-4FEA-4BDF-A5E4-C01CCD1493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928935"/>
            <a:ext cx="9144000" cy="158018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rgbClr val="00B0F0"/>
                </a:solidFill>
              </a:rPr>
              <a:t>Что же такое готовность к школе?</a:t>
            </a:r>
            <a:endParaRPr lang="ru-RU" sz="4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Autofit/>
          </a:bodyPr>
          <a:lstStyle/>
          <a:p>
            <a:r>
              <a:rPr lang="ru-RU" b="1" u="sng" dirty="0">
                <a:solidFill>
                  <a:srgbClr val="00B0F0"/>
                </a:solidFill>
              </a:rPr>
              <a:t>Физическая готовность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r>
              <a:rPr lang="ru-RU" b="1" dirty="0">
                <a:solidFill>
                  <a:srgbClr val="00B0F0"/>
                </a:solidFill>
              </a:rPr>
              <a:t> 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-</a:t>
            </a:r>
            <a:r>
              <a:rPr lang="ru-RU" b="1" i="1" dirty="0" smtClean="0">
                <a:solidFill>
                  <a:srgbClr val="00B050"/>
                </a:solidFill>
              </a:rPr>
              <a:t>Группа здоровья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-Имеет ли хронические заболевания или является ЧБД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-</a:t>
            </a:r>
            <a:r>
              <a:rPr lang="ru-RU" b="1" i="1" dirty="0" err="1" smtClean="0">
                <a:solidFill>
                  <a:srgbClr val="00B050"/>
                </a:solidFill>
              </a:rPr>
              <a:t>Сформированность</a:t>
            </a:r>
            <a:r>
              <a:rPr lang="ru-RU" b="1" i="1" dirty="0" smtClean="0">
                <a:solidFill>
                  <a:srgbClr val="00B050"/>
                </a:solidFill>
              </a:rPr>
              <a:t> двигательных умений (овладение основными движениями, развитие крупной моторики, развитие мелкой моторики)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dirty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Обучение координированному действию руки и глаза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50"/>
                </a:solidFill>
              </a:rPr>
              <a:t>графические диктанты</a:t>
            </a:r>
          </a:p>
          <a:p>
            <a:r>
              <a:rPr lang="ru-RU" sz="4000" dirty="0">
                <a:solidFill>
                  <a:srgbClr val="00B050"/>
                </a:solidFill>
              </a:rPr>
              <a:t>копирование </a:t>
            </a:r>
            <a:r>
              <a:rPr lang="ru-RU" sz="4000" dirty="0" smtClean="0">
                <a:solidFill>
                  <a:srgbClr val="00B050"/>
                </a:solidFill>
              </a:rPr>
              <a:t>геометрических </a:t>
            </a:r>
            <a:r>
              <a:rPr lang="ru-RU" sz="4000" dirty="0">
                <a:solidFill>
                  <a:srgbClr val="00B050"/>
                </a:solidFill>
              </a:rPr>
              <a:t>фигур, простейших рисунков, схем, букв или </a:t>
            </a:r>
            <a:r>
              <a:rPr lang="ru-RU" sz="4000" dirty="0" smtClean="0">
                <a:solidFill>
                  <a:srgbClr val="00B050"/>
                </a:solidFill>
              </a:rPr>
              <a:t>цифр</a:t>
            </a:r>
          </a:p>
          <a:p>
            <a:r>
              <a:rPr lang="ru-RU" sz="4000" dirty="0">
                <a:solidFill>
                  <a:srgbClr val="00B050"/>
                </a:solidFill>
              </a:rPr>
              <a:t>конструирование особенно по заданному образцу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B050"/>
                </a:solidFill>
              </a:rPr>
              <a:t>Детям нужна поддержка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8" name="Picture 8" descr="общ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428736"/>
            <a:ext cx="4714908" cy="4960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2143140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rgbClr val="00B050"/>
                </a:solidFill>
              </a:rPr>
              <a:t>Важно понять, </a:t>
            </a:r>
            <a:r>
              <a:rPr lang="ru-RU" sz="4000" b="1" dirty="0">
                <a:solidFill>
                  <a:srgbClr val="00B050"/>
                </a:solidFill>
              </a:rPr>
              <a:t>что </a:t>
            </a:r>
            <a:r>
              <a:rPr lang="ru-RU" sz="4000" b="1" dirty="0" smtClean="0">
                <a:solidFill>
                  <a:srgbClr val="00B050"/>
                </a:solidFill>
              </a:rPr>
              <a:t>под «готовностью </a:t>
            </a:r>
            <a:r>
              <a:rPr lang="ru-RU" sz="4000" b="1" dirty="0">
                <a:solidFill>
                  <a:srgbClr val="00B050"/>
                </a:solidFill>
              </a:rPr>
              <a:t>к </a:t>
            </a:r>
            <a:r>
              <a:rPr lang="ru-RU" sz="4000" b="1" dirty="0" smtClean="0">
                <a:solidFill>
                  <a:srgbClr val="00B050"/>
                </a:solidFill>
              </a:rPr>
              <a:t>школе» понимаются </a:t>
            </a:r>
            <a:r>
              <a:rPr lang="ru-RU" sz="4000" b="1" dirty="0">
                <a:solidFill>
                  <a:srgbClr val="00B050"/>
                </a:solidFill>
              </a:rPr>
              <a:t>не определённые </a:t>
            </a:r>
            <a:r>
              <a:rPr lang="ru-RU" sz="4000" b="1" dirty="0" smtClean="0">
                <a:solidFill>
                  <a:srgbClr val="00B050"/>
                </a:solidFill>
              </a:rPr>
              <a:t>  знания </a:t>
            </a:r>
            <a:r>
              <a:rPr lang="ru-RU" sz="4000" b="1" dirty="0">
                <a:solidFill>
                  <a:srgbClr val="00B050"/>
                </a:solidFill>
              </a:rPr>
              <a:t>и </a:t>
            </a:r>
            <a:r>
              <a:rPr lang="ru-RU" sz="4000" b="1" dirty="0" smtClean="0">
                <a:solidFill>
                  <a:srgbClr val="00B050"/>
                </a:solidFill>
              </a:rPr>
              <a:t>умения(читать, считать, писать, в компьютере «разбираться»).</a:t>
            </a:r>
            <a:endParaRPr lang="ru-RU" sz="4000" b="1" dirty="0">
              <a:solidFill>
                <a:srgbClr val="00B050"/>
              </a:solidFill>
            </a:endParaRPr>
          </a:p>
        </p:txBody>
      </p:sp>
      <p:pic>
        <p:nvPicPr>
          <p:cNvPr id="4" name="Picture 2" descr="E:\работы\Морозова Н\картинки\detsad_cop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902635"/>
            <a:ext cx="2214578" cy="1857388"/>
          </a:xfrm>
          <a:prstGeom prst="rect">
            <a:avLst/>
          </a:prstGeom>
          <a:noFill/>
        </p:spPr>
      </p:pic>
      <p:pic>
        <p:nvPicPr>
          <p:cNvPr id="5" name="Picture 2" descr="E:\Картинки\Animated\буквы и цифры\j032376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00098" y="2928934"/>
            <a:ext cx="2643206" cy="2000264"/>
          </a:xfrm>
          <a:prstGeom prst="rect">
            <a:avLst/>
          </a:prstGeom>
          <a:noFill/>
        </p:spPr>
      </p:pic>
      <p:pic>
        <p:nvPicPr>
          <p:cNvPr id="7" name="Picture 3" descr="E:\Картинки\Animated\буквы и цифры\j032376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5000612"/>
            <a:ext cx="2428892" cy="1857388"/>
          </a:xfrm>
          <a:prstGeom prst="rect">
            <a:avLst/>
          </a:prstGeom>
          <a:noFill/>
        </p:spPr>
      </p:pic>
      <p:pic>
        <p:nvPicPr>
          <p:cNvPr id="1026" name="Picture 2" descr="E:\Картинки\Animated\детское\j0283646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6" y="4857760"/>
            <a:ext cx="2286016" cy="1684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B0F0"/>
                </a:solidFill>
              </a:rPr>
              <a:t>К</a:t>
            </a:r>
            <a:r>
              <a:rPr lang="ru-RU" b="1" dirty="0" smtClean="0">
                <a:solidFill>
                  <a:srgbClr val="00B0F0"/>
                </a:solidFill>
              </a:rPr>
              <a:t>ритерии школьной готовност</a:t>
            </a:r>
            <a:r>
              <a:rPr lang="ru-RU" b="1" dirty="0" smtClean="0">
                <a:solidFill>
                  <a:srgbClr val="0070C0"/>
                </a:solidFill>
              </a:rPr>
              <a:t>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1.Мотивационная</a:t>
            </a:r>
            <a:r>
              <a:rPr lang="ru-RU" b="1" dirty="0">
                <a:solidFill>
                  <a:srgbClr val="00B050"/>
                </a:solidFill>
              </a:rPr>
              <a:t>, личностная готовность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smtClean="0">
                <a:solidFill>
                  <a:srgbClr val="00B050"/>
                </a:solidFill>
              </a:rPr>
              <a:t> («</a:t>
            </a:r>
            <a:r>
              <a:rPr lang="ru-RU" dirty="0">
                <a:solidFill>
                  <a:srgbClr val="00B050"/>
                </a:solidFill>
              </a:rPr>
              <a:t>внутренняя позиция школьника</a:t>
            </a:r>
            <a:r>
              <a:rPr lang="ru-RU" dirty="0" smtClean="0">
                <a:solidFill>
                  <a:srgbClr val="00B050"/>
                </a:solidFill>
              </a:rPr>
              <a:t>».)  </a:t>
            </a:r>
            <a:endParaRPr lang="ru-RU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2</a:t>
            </a:r>
            <a:r>
              <a:rPr lang="ru-RU" b="1" dirty="0" smtClean="0">
                <a:solidFill>
                  <a:srgbClr val="00B050"/>
                </a:solidFill>
              </a:rPr>
              <a:t>. Волевая </a:t>
            </a:r>
            <a:r>
              <a:rPr lang="ru-RU" b="1" dirty="0">
                <a:solidFill>
                  <a:srgbClr val="00B050"/>
                </a:solidFill>
              </a:rPr>
              <a:t>готовность </a:t>
            </a:r>
            <a:endParaRPr lang="ru-RU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00B050"/>
                </a:solidFill>
              </a:rPr>
              <a:t>3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  <a:r>
              <a:rPr lang="ru-RU" b="1" dirty="0" smtClean="0">
                <a:solidFill>
                  <a:srgbClr val="00B050"/>
                </a:solidFill>
              </a:rPr>
              <a:t>Интеллектуальная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b="1" dirty="0">
                <a:solidFill>
                  <a:srgbClr val="00B050"/>
                </a:solidFill>
              </a:rPr>
              <a:t>готовность.  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4. </a:t>
            </a:r>
            <a:r>
              <a:rPr lang="ru-RU" b="1" dirty="0" smtClean="0">
                <a:solidFill>
                  <a:srgbClr val="00B050"/>
                </a:solidFill>
              </a:rPr>
              <a:t>Физическая </a:t>
            </a:r>
            <a:r>
              <a:rPr lang="ru-RU" b="1" dirty="0">
                <a:solidFill>
                  <a:srgbClr val="00B050"/>
                </a:solidFill>
              </a:rPr>
              <a:t>готовность</a:t>
            </a:r>
            <a:endParaRPr lang="ru-RU" dirty="0">
              <a:solidFill>
                <a:srgbClr val="00B050"/>
              </a:solidFill>
            </a:endParaRPr>
          </a:p>
          <a:p>
            <a:pPr>
              <a:buNone/>
            </a:pP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72098"/>
          </a:xfrm>
        </p:spPr>
        <p:txBody>
          <a:bodyPr>
            <a:normAutofit/>
          </a:bodyPr>
          <a:lstStyle/>
          <a:p>
            <a:r>
              <a:rPr lang="ru-RU" sz="5400" b="1" u="sng" dirty="0">
                <a:solidFill>
                  <a:srgbClr val="00B0F0"/>
                </a:solidFill>
              </a:rPr>
              <a:t>Мотивационная готовность.</a:t>
            </a:r>
            <a:r>
              <a:rPr lang="ru-RU" sz="5400" dirty="0">
                <a:solidFill>
                  <a:srgbClr val="00B0F0"/>
                </a:solidFill>
              </a:rPr>
              <a:t/>
            </a:r>
            <a:br>
              <a:rPr lang="ru-RU" sz="5400" dirty="0">
                <a:solidFill>
                  <a:srgbClr val="00B0F0"/>
                </a:solidFill>
              </a:rPr>
            </a:br>
            <a:r>
              <a:rPr lang="ru-RU" sz="5400" dirty="0" smtClean="0">
                <a:solidFill>
                  <a:srgbClr val="00B050"/>
                </a:solidFill>
              </a:rPr>
              <a:t>– </a:t>
            </a:r>
            <a:r>
              <a:rPr lang="ru-RU" sz="5400" dirty="0">
                <a:solidFill>
                  <a:srgbClr val="00B050"/>
                </a:solidFill>
              </a:rPr>
              <a:t>это наличие у детей желания учиться</a:t>
            </a:r>
            <a:r>
              <a:rPr lang="ru-RU" dirty="0">
                <a:solidFill>
                  <a:srgbClr val="00B05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B0F0"/>
                </a:solidFill>
              </a:rPr>
              <a:t>Внутренняя </a:t>
            </a:r>
            <a:r>
              <a:rPr lang="ru-RU" sz="4800" b="1" dirty="0">
                <a:solidFill>
                  <a:srgbClr val="00B0F0"/>
                </a:solidFill>
              </a:rPr>
              <a:t>позиция школьника, или мотивационная готовность,</a:t>
            </a:r>
            <a:r>
              <a:rPr lang="ru-RU" sz="4800" b="1" dirty="0">
                <a:solidFill>
                  <a:srgbClr val="FFC000"/>
                </a:solidFill>
              </a:rPr>
              <a:t> </a:t>
            </a:r>
            <a:r>
              <a:rPr lang="ru-RU" sz="4800" b="1" dirty="0">
                <a:solidFill>
                  <a:srgbClr val="00B050"/>
                </a:solidFill>
              </a:rPr>
              <a:t>складывается постепенно и первым её этапом </a:t>
            </a:r>
            <a:r>
              <a:rPr lang="ru-RU" sz="4800" b="1" dirty="0" smtClean="0">
                <a:solidFill>
                  <a:srgbClr val="00B050"/>
                </a:solidFill>
              </a:rPr>
              <a:t> является </a:t>
            </a:r>
            <a:r>
              <a:rPr lang="ru-RU" sz="4800" b="1" dirty="0">
                <a:solidFill>
                  <a:srgbClr val="00B050"/>
                </a:solidFill>
              </a:rPr>
              <a:t>интерес к внешней стороне учёбы. </a:t>
            </a:r>
            <a:r>
              <a:rPr lang="ru-RU" sz="4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>
                <a:solidFill>
                  <a:srgbClr val="00B050"/>
                </a:solidFill>
              </a:rPr>
              <a:t/>
            </a:r>
            <a:br>
              <a:rPr lang="ru-RU" sz="2800" b="1" dirty="0">
                <a:solidFill>
                  <a:srgbClr val="00B050"/>
                </a:solidFill>
              </a:rPr>
            </a:br>
            <a:r>
              <a:rPr lang="ru-RU" sz="2800" b="1" dirty="0" smtClean="0"/>
              <a:t> </a:t>
            </a:r>
            <a:endParaRPr lang="ru-RU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00B0F0"/>
                </a:solidFill>
              </a:rPr>
              <a:t>Интеллектуальная готовность.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r>
              <a:rPr lang="ru-RU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00B050"/>
                </a:solidFill>
              </a:rPr>
              <a:t>широкий кругозор </a:t>
            </a:r>
          </a:p>
          <a:p>
            <a:pPr>
              <a:buNone/>
            </a:pPr>
            <a:r>
              <a:rPr lang="ru-RU" sz="4400" b="1" i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ru-RU" sz="4400" b="1" i="1" dirty="0" smtClean="0">
                <a:solidFill>
                  <a:srgbClr val="00B050"/>
                </a:solidFill>
              </a:rPr>
              <a:t>высокий уровень  развития познавательных процессов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5572132" y="928670"/>
            <a:ext cx="3306767" cy="2357454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flipH="1">
            <a:off x="468313" y="1196975"/>
            <a:ext cx="2735262" cy="1728788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568277" flipH="1" flipV="1">
            <a:off x="288668" y="4322101"/>
            <a:ext cx="3313909" cy="2000264"/>
          </a:xfrm>
          <a:prstGeom prst="cloudCallout">
            <a:avLst>
              <a:gd name="adj1" fmla="val -52666"/>
              <a:gd name="adj2" fmla="val 6665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dirty="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20517500" flipV="1">
            <a:off x="5435577" y="4526228"/>
            <a:ext cx="3714776" cy="201454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516688" y="1844675"/>
            <a:ext cx="172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 rot="1249320">
            <a:off x="1003329" y="1756788"/>
            <a:ext cx="1690824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Память</a:t>
            </a:r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14348" y="5072074"/>
            <a:ext cx="2000264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внимание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 rot="19920200">
            <a:off x="6294730" y="1835963"/>
            <a:ext cx="2183835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мышление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 rot="20913857">
            <a:off x="6000444" y="5154055"/>
            <a:ext cx="2363752" cy="954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Воображение , восприятие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357158" y="333375"/>
            <a:ext cx="8215370" cy="576263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Познавательные процессы</a:t>
            </a:r>
            <a:endParaRPr lang="ru-RU" sz="2800" b="1" dirty="0">
              <a:solidFill>
                <a:srgbClr val="00B050"/>
              </a:solidFill>
            </a:endParaRPr>
          </a:p>
        </p:txBody>
      </p:sp>
      <p:pic>
        <p:nvPicPr>
          <p:cNvPr id="18434" name="Picture 2" descr="E:\Картинки\Animated\Анимация\знак вопроса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3953" y="2571744"/>
            <a:ext cx="2857520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464347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Волевая готовность или произвольность поведения </a:t>
            </a:r>
            <a:r>
              <a:rPr lang="ru-RU" dirty="0" smtClean="0">
                <a:solidFill>
                  <a:srgbClr val="00B050"/>
                </a:solidFill>
              </a:rPr>
              <a:t>–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  умение </a:t>
            </a:r>
            <a:r>
              <a:rPr lang="ru-RU" dirty="0">
                <a:solidFill>
                  <a:srgbClr val="00B050"/>
                </a:solidFill>
              </a:rPr>
              <a:t>ребят управлять своим поведением, </a:t>
            </a:r>
            <a:r>
              <a:rPr lang="ru-RU" dirty="0" smtClean="0">
                <a:solidFill>
                  <a:srgbClr val="00B050"/>
                </a:solidFill>
              </a:rPr>
              <a:t>контролировать его.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929198"/>
            <a:ext cx="9144000" cy="192880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Picture 4" descr="мальчик плаче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643446"/>
            <a:ext cx="2942830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Формирование </a:t>
            </a:r>
            <a:r>
              <a:rPr lang="ru-RU" b="1" dirty="0">
                <a:solidFill>
                  <a:srgbClr val="00B0F0"/>
                </a:solidFill>
              </a:rPr>
              <a:t>волевой </a:t>
            </a:r>
            <a:r>
              <a:rPr lang="ru-RU" b="1" dirty="0" smtClean="0">
                <a:solidFill>
                  <a:srgbClr val="00B0F0"/>
                </a:solidFill>
              </a:rPr>
              <a:t>готовности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00B050"/>
                </a:solidFill>
              </a:rPr>
              <a:t>Давать поручения</a:t>
            </a:r>
            <a:r>
              <a:rPr lang="ru-RU" sz="3600" dirty="0" smtClean="0">
                <a:solidFill>
                  <a:srgbClr val="00B050"/>
                </a:solidFill>
              </a:rPr>
              <a:t>,</a:t>
            </a:r>
          </a:p>
          <a:p>
            <a:r>
              <a:rPr lang="ru-RU" sz="3600" dirty="0" smtClean="0">
                <a:solidFill>
                  <a:srgbClr val="00B050"/>
                </a:solidFill>
              </a:rPr>
              <a:t> </a:t>
            </a:r>
            <a:r>
              <a:rPr lang="ru-RU" sz="3600" dirty="0">
                <a:solidFill>
                  <a:srgbClr val="00B050"/>
                </a:solidFill>
              </a:rPr>
              <a:t>П</a:t>
            </a:r>
            <a:r>
              <a:rPr lang="ru-RU" sz="3600" dirty="0" smtClean="0">
                <a:solidFill>
                  <a:srgbClr val="00B050"/>
                </a:solidFill>
              </a:rPr>
              <a:t>росить </a:t>
            </a:r>
            <a:r>
              <a:rPr lang="ru-RU" sz="3600" dirty="0">
                <a:solidFill>
                  <a:srgbClr val="00B050"/>
                </a:solidFill>
              </a:rPr>
              <a:t>повторить. </a:t>
            </a:r>
            <a:endParaRPr lang="ru-RU" sz="3600" dirty="0" smtClean="0">
              <a:solidFill>
                <a:srgbClr val="00B050"/>
              </a:solidFill>
            </a:endParaRPr>
          </a:p>
          <a:p>
            <a:r>
              <a:rPr lang="ru-RU" sz="3600" dirty="0" smtClean="0">
                <a:solidFill>
                  <a:srgbClr val="00B050"/>
                </a:solidFill>
              </a:rPr>
              <a:t>Просить </a:t>
            </a:r>
            <a:r>
              <a:rPr lang="ru-RU" sz="3600" dirty="0">
                <a:solidFill>
                  <a:srgbClr val="00B050"/>
                </a:solidFill>
              </a:rPr>
              <a:t>объяснить, для чего он это будет делать. </a:t>
            </a:r>
            <a:endParaRPr lang="ru-RU" sz="3600" dirty="0" smtClean="0">
              <a:solidFill>
                <a:srgbClr val="00B050"/>
              </a:solidFill>
            </a:endParaRPr>
          </a:p>
          <a:p>
            <a:r>
              <a:rPr lang="ru-RU" sz="3600" dirty="0" smtClean="0">
                <a:solidFill>
                  <a:srgbClr val="00B050"/>
                </a:solidFill>
              </a:rPr>
              <a:t>Для </a:t>
            </a:r>
            <a:r>
              <a:rPr lang="ru-RU" sz="3600" dirty="0">
                <a:solidFill>
                  <a:srgbClr val="00B050"/>
                </a:solidFill>
              </a:rPr>
              <a:t>тренировки воли хороши графические диктанты. </a:t>
            </a:r>
            <a:endParaRPr lang="ru-RU" sz="3600" dirty="0" smtClean="0">
              <a:solidFill>
                <a:srgbClr val="00B050"/>
              </a:solidFill>
            </a:endParaRPr>
          </a:p>
          <a:p>
            <a:r>
              <a:rPr lang="ru-RU" sz="3600" dirty="0" smtClean="0">
                <a:solidFill>
                  <a:srgbClr val="00B050"/>
                </a:solidFill>
              </a:rPr>
              <a:t>Вычеркивание </a:t>
            </a:r>
            <a:r>
              <a:rPr lang="ru-RU" sz="3600" dirty="0">
                <a:solidFill>
                  <a:srgbClr val="00B050"/>
                </a:solidFill>
              </a:rPr>
              <a:t>определённой буквы в тексте. </a:t>
            </a:r>
            <a:endParaRPr lang="ru-RU" sz="36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202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Важно понять, что под «готовностью к школе» понимаются не определённые   знания и умения(читать, считать, писать, в компьютере «разбираться»).</vt:lpstr>
      <vt:lpstr>Критерии школьной готовности</vt:lpstr>
      <vt:lpstr>Мотивационная готовность. – это наличие у детей желания учиться.</vt:lpstr>
      <vt:lpstr>Внутренняя позиция школьника, или мотивационная готовность, складывается постепенно и первым её этапом  является интерес к внешней стороне учёбы.    </vt:lpstr>
      <vt:lpstr>Интеллектуальная готовность.   </vt:lpstr>
      <vt:lpstr>Слайд 7</vt:lpstr>
      <vt:lpstr>Волевая готовность или произвольность поведения –   умение ребят управлять своим поведением, контролировать его.</vt:lpstr>
      <vt:lpstr>Формирование волевой готовности</vt:lpstr>
      <vt:lpstr>Физическая готовность   </vt:lpstr>
      <vt:lpstr>Обучение координированному действию руки и глаза.</vt:lpstr>
      <vt:lpstr>Детям нужна поддержка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же такое готовность к школе? </dc:title>
  <dc:creator>Admin</dc:creator>
  <cp:lastModifiedBy>Microsoft</cp:lastModifiedBy>
  <cp:revision>28</cp:revision>
  <dcterms:created xsi:type="dcterms:W3CDTF">2010-02-03T08:46:13Z</dcterms:created>
  <dcterms:modified xsi:type="dcterms:W3CDTF">2017-03-29T10:37:14Z</dcterms:modified>
</cp:coreProperties>
</file>